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726" r:id="rId4"/>
  </p:sldMasterIdLst>
  <p:notesMasterIdLst>
    <p:notesMasterId r:id="rId43"/>
  </p:notesMasterIdLst>
  <p:handoutMasterIdLst>
    <p:handoutMasterId r:id="rId44"/>
  </p:handoutMasterIdLst>
  <p:sldIdLst>
    <p:sldId id="428" r:id="rId5"/>
    <p:sldId id="319" r:id="rId6"/>
    <p:sldId id="261" r:id="rId7"/>
    <p:sldId id="430" r:id="rId8"/>
    <p:sldId id="459" r:id="rId9"/>
    <p:sldId id="460" r:id="rId10"/>
    <p:sldId id="482" r:id="rId11"/>
    <p:sldId id="483" r:id="rId12"/>
    <p:sldId id="461" r:id="rId13"/>
    <p:sldId id="462" r:id="rId14"/>
    <p:sldId id="463" r:id="rId15"/>
    <p:sldId id="451" r:id="rId16"/>
    <p:sldId id="453" r:id="rId17"/>
    <p:sldId id="484" r:id="rId18"/>
    <p:sldId id="454" r:id="rId19"/>
    <p:sldId id="457" r:id="rId20"/>
    <p:sldId id="505" r:id="rId21"/>
    <p:sldId id="458" r:id="rId22"/>
    <p:sldId id="464" r:id="rId23"/>
    <p:sldId id="504" r:id="rId24"/>
    <p:sldId id="485" r:id="rId25"/>
    <p:sldId id="456" r:id="rId26"/>
    <p:sldId id="465" r:id="rId27"/>
    <p:sldId id="506" r:id="rId28"/>
    <p:sldId id="487" r:id="rId29"/>
    <p:sldId id="488" r:id="rId30"/>
    <p:sldId id="489" r:id="rId31"/>
    <p:sldId id="490" r:id="rId32"/>
    <p:sldId id="492" r:id="rId33"/>
    <p:sldId id="493" r:id="rId34"/>
    <p:sldId id="497" r:id="rId35"/>
    <p:sldId id="496" r:id="rId36"/>
    <p:sldId id="499" r:id="rId37"/>
    <p:sldId id="500" r:id="rId38"/>
    <p:sldId id="507" r:id="rId39"/>
    <p:sldId id="502" r:id="rId40"/>
    <p:sldId id="508" r:id="rId41"/>
    <p:sldId id="30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71"/>
    <a:srgbClr val="0B38F5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EC787-BFDD-AC4D-A1C0-38FFC006355B}" v="36" dt="2023-10-10T12:28:1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Char char="v"/>
              <a:defRPr/>
            </a:pPr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86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effectLst/>
                <a:latin typeface="Frutiger"/>
              </a:rPr>
              <a:t>Mechanical machines </a:t>
            </a:r>
            <a:r>
              <a:rPr lang="en-VN" sz="1800" b="1">
                <a:effectLst/>
                <a:latin typeface="Frutiger"/>
              </a:rPr>
              <a:t>(Cơ)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4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Von Neuman:</a:t>
            </a:r>
            <a:br>
              <a:rPr lang="en-US"/>
            </a:br>
            <a:br>
              <a:rPr lang="en-US"/>
            </a:br>
            <a:r>
              <a:rPr lang="en-US"/>
              <a:t>Von Neuman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BerlingLTStd"/>
              </a:rPr>
              <a:t>Computers built on the von Neumann model divide the computer hardware into four subsystems: memory, arithmetic logic unit, control unit, and input/output.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r>
              <a:rPr lang="en-US" sz="1800" b="1">
                <a:effectLst/>
                <a:latin typeface="FrutigerLTStd"/>
              </a:rPr>
              <a:t>Memory </a:t>
            </a:r>
            <a:endParaRPr lang="en-US">
              <a:effectLst/>
            </a:endParaRPr>
          </a:p>
          <a:p>
            <a:r>
              <a:rPr lang="en-US" sz="1800">
                <a:effectLst/>
                <a:latin typeface="FrutigerLTStd"/>
              </a:rPr>
              <a:t>Output data </a:t>
            </a:r>
            <a:endParaRPr lang="en-US"/>
          </a:p>
          <a:p>
            <a:r>
              <a:rPr lang="en-US" sz="1800" b="1">
                <a:effectLst/>
                <a:latin typeface="BerlingLTStd"/>
              </a:rPr>
              <a:t>Memory </a:t>
            </a:r>
            <a:r>
              <a:rPr lang="en-US" sz="1800">
                <a:effectLst/>
                <a:latin typeface="BerlingLTStd"/>
              </a:rPr>
              <a:t>is the storage area. This is where programs and data are stored during processing. We discuss the reasons for storing programs and data later in the chapter. </a:t>
            </a:r>
            <a:endParaRPr lang="en-US"/>
          </a:p>
          <a:p>
            <a:endParaRPr lang="en-US" sz="1800" b="1" i="1">
              <a:effectLst/>
              <a:latin typeface="Frutiger"/>
            </a:endParaRPr>
          </a:p>
          <a:p>
            <a:r>
              <a:rPr lang="en-US" sz="1800" b="1" i="1">
                <a:effectLst/>
                <a:latin typeface="Frutiger"/>
              </a:rPr>
              <a:t>Arithmetic logic unit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arithmetic logic unit (ALU) </a:t>
            </a:r>
            <a:r>
              <a:rPr lang="en-US" sz="1800">
                <a:effectLst/>
                <a:latin typeface="BerlingLTStd"/>
              </a:rPr>
              <a:t>is where calculation and </a:t>
            </a:r>
            <a:r>
              <a:rPr lang="en-US" sz="1800" b="1">
                <a:effectLst/>
                <a:latin typeface="BerlingLTStd"/>
              </a:rPr>
              <a:t>logical operations </a:t>
            </a:r>
            <a:r>
              <a:rPr lang="en-US" sz="1800">
                <a:effectLst/>
                <a:latin typeface="BerlingLTStd"/>
              </a:rPr>
              <a:t>take place. For a computer to act as a data processor, it must be able to do arithmetic operations on data (such as adding a list of numbers). It should also be able to do logical operations on data, as we will see in Chapter 4. </a:t>
            </a:r>
            <a:endParaRPr lang="en-US"/>
          </a:p>
          <a:p>
            <a:r>
              <a:rPr lang="en-US" sz="1800" b="1" i="1">
                <a:effectLst/>
                <a:latin typeface="Frutiger"/>
              </a:rPr>
              <a:t>Control unit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control unit </a:t>
            </a:r>
            <a:r>
              <a:rPr lang="en-US" sz="1800">
                <a:effectLst/>
                <a:latin typeface="BerlingLTStd"/>
              </a:rPr>
              <a:t>controls the operations of the </a:t>
            </a:r>
            <a:r>
              <a:rPr lang="en-US" sz="1800" b="1">
                <a:effectLst/>
                <a:latin typeface="BerlingLTStd"/>
              </a:rPr>
              <a:t>memory</a:t>
            </a:r>
            <a:r>
              <a:rPr lang="en-US" sz="1800">
                <a:effectLst/>
                <a:latin typeface="BerlingLTStd"/>
              </a:rPr>
              <a:t>, ALU, and the input/output subsystem. </a:t>
            </a:r>
            <a:endParaRPr lang="en-US"/>
          </a:p>
          <a:p>
            <a:endParaRPr lang="en-US" sz="1800" b="1" i="1">
              <a:effectLst/>
              <a:latin typeface="Frutiger"/>
            </a:endParaRPr>
          </a:p>
          <a:p>
            <a:r>
              <a:rPr lang="en-US" sz="1800" b="1" i="1">
                <a:effectLst/>
                <a:latin typeface="Frutiger"/>
              </a:rPr>
              <a:t>Input / output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input subsystem </a:t>
            </a:r>
            <a:r>
              <a:rPr lang="en-US" sz="1800">
                <a:effectLst/>
                <a:latin typeface="BerlingLTStd"/>
              </a:rPr>
              <a:t>accepts input data and the program from outside the computer, while the </a:t>
            </a:r>
            <a:r>
              <a:rPr lang="en-US" sz="1800" b="1">
                <a:effectLst/>
                <a:latin typeface="BerlingLTStd"/>
              </a:rPr>
              <a:t>output subsystem </a:t>
            </a:r>
            <a:r>
              <a:rPr lang="en-US" sz="1800">
                <a:effectLst/>
                <a:latin typeface="BerlingLTStd"/>
              </a:rPr>
              <a:t>sends the result of processing to the outside world. The definition of the input/output subsystem is very broad: it also includes secondary storage devices such as disk or tape that stores data and programs for processing. When a disk stores data that results from processing, it is considered an output device: when it reads data from the disk, it is considered an input device.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9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Von Neuman:</a:t>
            </a:r>
            <a:br>
              <a:rPr lang="en-US"/>
            </a:br>
            <a:br>
              <a:rPr lang="en-US"/>
            </a:br>
            <a:r>
              <a:rPr lang="en-US"/>
              <a:t>Von Neuman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BerlingLTStd"/>
              </a:rPr>
              <a:t>Computers built on the von Neumann model divide the computer hardware into four subsystems: memory, arithmetic logic unit, control unit, and input/output.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r>
              <a:rPr lang="en-US" sz="1800" b="1">
                <a:effectLst/>
                <a:latin typeface="FrutigerLTStd"/>
              </a:rPr>
              <a:t>Memory </a:t>
            </a:r>
            <a:endParaRPr lang="en-US">
              <a:effectLst/>
            </a:endParaRPr>
          </a:p>
          <a:p>
            <a:r>
              <a:rPr lang="en-US" sz="1800">
                <a:effectLst/>
                <a:latin typeface="FrutigerLTStd"/>
              </a:rPr>
              <a:t>Output data </a:t>
            </a:r>
            <a:endParaRPr lang="en-US"/>
          </a:p>
          <a:p>
            <a:r>
              <a:rPr lang="en-US" sz="1800" b="1">
                <a:effectLst/>
                <a:latin typeface="BerlingLTStd"/>
              </a:rPr>
              <a:t>Memory </a:t>
            </a:r>
            <a:r>
              <a:rPr lang="en-US" sz="1800">
                <a:effectLst/>
                <a:latin typeface="BerlingLTStd"/>
              </a:rPr>
              <a:t>is the storage area. This is where programs and data are stored during processing. We discuss the reasons for storing programs and data later in the chapter. </a:t>
            </a:r>
            <a:endParaRPr lang="en-US"/>
          </a:p>
          <a:p>
            <a:endParaRPr lang="en-US" sz="1800" b="1" i="1">
              <a:effectLst/>
              <a:latin typeface="Frutiger"/>
            </a:endParaRPr>
          </a:p>
          <a:p>
            <a:r>
              <a:rPr lang="en-US" sz="1800" b="1" i="1">
                <a:effectLst/>
                <a:latin typeface="Frutiger"/>
              </a:rPr>
              <a:t>Arithmetic logic unit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arithmetic logic unit (ALU) </a:t>
            </a:r>
            <a:r>
              <a:rPr lang="en-US" sz="1800">
                <a:effectLst/>
                <a:latin typeface="BerlingLTStd"/>
              </a:rPr>
              <a:t>is where calculation and </a:t>
            </a:r>
            <a:r>
              <a:rPr lang="en-US" sz="1800" b="1">
                <a:effectLst/>
                <a:latin typeface="BerlingLTStd"/>
              </a:rPr>
              <a:t>logical operations </a:t>
            </a:r>
            <a:r>
              <a:rPr lang="en-US" sz="1800">
                <a:effectLst/>
                <a:latin typeface="BerlingLTStd"/>
              </a:rPr>
              <a:t>take place. For a computer to act as a data processor, it must be able to do arithmetic operations on data (such as adding a list of numbers). It should also be able to do logical operations on data, as we will see in Chapter 4. </a:t>
            </a:r>
            <a:endParaRPr lang="en-US"/>
          </a:p>
          <a:p>
            <a:r>
              <a:rPr lang="en-US" sz="1800" b="1" i="1">
                <a:effectLst/>
                <a:latin typeface="Frutiger"/>
              </a:rPr>
              <a:t>Control unit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control unit </a:t>
            </a:r>
            <a:r>
              <a:rPr lang="en-US" sz="1800">
                <a:effectLst/>
                <a:latin typeface="BerlingLTStd"/>
              </a:rPr>
              <a:t>controls the operations of the </a:t>
            </a:r>
            <a:r>
              <a:rPr lang="en-US" sz="1800" b="1">
                <a:effectLst/>
                <a:latin typeface="BerlingLTStd"/>
              </a:rPr>
              <a:t>memory</a:t>
            </a:r>
            <a:r>
              <a:rPr lang="en-US" sz="1800">
                <a:effectLst/>
                <a:latin typeface="BerlingLTStd"/>
              </a:rPr>
              <a:t>, ALU, and the input/output subsystem. </a:t>
            </a:r>
            <a:endParaRPr lang="en-US"/>
          </a:p>
          <a:p>
            <a:endParaRPr lang="en-US" sz="1800" b="1" i="1">
              <a:effectLst/>
              <a:latin typeface="Frutiger"/>
            </a:endParaRPr>
          </a:p>
          <a:p>
            <a:r>
              <a:rPr lang="en-US" sz="1800" b="1" i="1">
                <a:effectLst/>
                <a:latin typeface="Frutiger"/>
              </a:rPr>
              <a:t>Input / output </a:t>
            </a:r>
            <a:endParaRPr lang="en-US"/>
          </a:p>
          <a:p>
            <a:r>
              <a:rPr lang="en-US" sz="1800">
                <a:effectLst/>
                <a:latin typeface="BerlingLTStd"/>
              </a:rPr>
              <a:t>The </a:t>
            </a:r>
            <a:r>
              <a:rPr lang="en-US" sz="1800" b="1">
                <a:effectLst/>
                <a:latin typeface="BerlingLTStd"/>
              </a:rPr>
              <a:t>input subsystem </a:t>
            </a:r>
            <a:r>
              <a:rPr lang="en-US" sz="1800">
                <a:effectLst/>
                <a:latin typeface="BerlingLTStd"/>
              </a:rPr>
              <a:t>accepts input data and the program from outside the computer, while the </a:t>
            </a:r>
            <a:r>
              <a:rPr lang="en-US" sz="1800" b="1">
                <a:effectLst/>
                <a:latin typeface="BerlingLTStd"/>
              </a:rPr>
              <a:t>output subsystem </a:t>
            </a:r>
            <a:r>
              <a:rPr lang="en-US" sz="1800">
                <a:effectLst/>
                <a:latin typeface="BerlingLTStd"/>
              </a:rPr>
              <a:t>sends the result of processing to the outside world. The definition of the input/output subsystem is very broad: it also includes secondary storage devices such as disk or tape that stores data and programs for processing. When a disk stores data that results from processing, it is considered an output device: when it reads data from the disk, it is considered an input device.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2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</a:t>
            </a:r>
            <a:r>
              <a:rPr lang="en-US" err="1"/>
              <a:t>vi.wikipedia.org</a:t>
            </a:r>
            <a:r>
              <a:rPr lang="en-US"/>
              <a:t>/wiki/L%E1%BB%8Bch_s%E1%BB%AD_ph%E1%BA%A7n_c%E1%BB%A9ng_m%C3%A1y_t%C3%Adnh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Z3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- Hoàn thành vào năm 1941 tại Đức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- Máy tính số điều khiển kỹ thuật số đầu tiên trên thế giới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b="0" i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Colossus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- Xây dựng vào năm 1943 tại Vương quốc Anh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="0" i="0">
                <a:solidFill>
                  <a:srgbClr val="374151"/>
                </a:solidFill>
                <a:effectLst/>
                <a:latin typeface="Söhne"/>
              </a:rPr>
              <a:t>- Thiết bị tính toán hoàn toàn điện tử đầu tiên</a:t>
            </a:r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8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1200"/>
              <a:t>Máy tính tưng tự (Máy tính cơ)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8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5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</a:t>
            </a:r>
            <a:r>
              <a:rPr lang="en-US" err="1"/>
              <a:t>vi.wikipedia.org</a:t>
            </a:r>
            <a:r>
              <a:rPr lang="en-US"/>
              <a:t>/wiki/L%E1%BB%8Bch_s%E1%BB%AD_ph%E1%BA%A7n_c%E1%BB%A9ng_m%C3%A1y_t%C3%ADnh</a:t>
            </a:r>
            <a:endParaRPr lang="en-V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5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endParaRPr lang="en-US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5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đếm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(Positional number system)</a:t>
            </a:r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2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/>
              <a:t>Số nguyên</a:t>
            </a:r>
          </a:p>
          <a:p>
            <a:r>
              <a:rPr lang="en-VN"/>
              <a:t>Không có phần thập phân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9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486525"/>
          </a:xfrm>
          <a:prstGeom prst="rect">
            <a:avLst/>
          </a:prstGeom>
          <a:solidFill>
            <a:srgbClr val="2237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DADDC2-BFA5-594E-BF5A-B06CEF1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324326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A7E0BE7-B9F3-CF42-BBDD-E431A842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38912"/>
            <a:ext cx="2743200" cy="365125"/>
          </a:xfrm>
        </p:spPr>
        <p:txBody>
          <a:bodyPr/>
          <a:lstStyle/>
          <a:p>
            <a:fld id="{2ADC29F2-8A35-3B44-9BA0-E01F07FBE6DF}" type="datetime1">
              <a:rPr lang="en-US" smtClean="0"/>
              <a:t>11/11/2023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CDF525E-206D-4149-99E1-0D9A1541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6FCA82-9769-7441-AB29-6261AF29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415F5-6ADB-5A47-9CFF-A0BBA7921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0518" y="112742"/>
            <a:ext cx="6688282" cy="20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1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0040"/>
            <a:ext cx="2743200" cy="277960"/>
          </a:xfrm>
        </p:spPr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80041"/>
            <a:ext cx="4114800" cy="277960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1566" y="6622795"/>
            <a:ext cx="2743200" cy="235206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2252" y="277960"/>
            <a:ext cx="7928429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5C13C-F071-3D4C-A72D-61279F9BD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93185"/>
            <a:ext cx="2743200" cy="267581"/>
          </a:xfrm>
        </p:spPr>
        <p:txBody>
          <a:bodyPr/>
          <a:lstStyle/>
          <a:p>
            <a:fld id="{7FB16B2F-4ABC-DC47-941D-61DAA8C286C6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90419"/>
            <a:ext cx="4114800" cy="26758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6006" y="6590419"/>
            <a:ext cx="2743200" cy="313617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B9D37C-9616-644C-81FA-A5CADF16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76" y="29493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FB93E-5B29-5F4F-AE56-F247D6A88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6200" y="6603821"/>
            <a:ext cx="4114800" cy="254179"/>
          </a:xfrm>
        </p:spPr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1090" y="6600831"/>
            <a:ext cx="2743200" cy="274321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40857" y="243489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CF2F9D9-79A2-4241-92EA-C1DAEC3621E2}"/>
              </a:ext>
            </a:extLst>
          </p:cNvPr>
          <p:cNvSpPr/>
          <p:nvPr userDrawn="1"/>
        </p:nvSpPr>
        <p:spPr>
          <a:xfrm>
            <a:off x="311261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7047C2F-85BB-1243-890C-BD727B041E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551617" cy="49541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3575E-4F90-BC45-AE64-B69B93BC2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86136" y="27834"/>
            <a:ext cx="2493818" cy="7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3685" y="2846231"/>
            <a:ext cx="4417452" cy="14604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600" b="1" baseline="0">
                <a:solidFill>
                  <a:srgbClr val="2237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CHỦ ĐỀ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3685" y="4429523"/>
            <a:ext cx="4417452" cy="750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8E96-F886-9E45-BAC7-33A661AECD8F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862149"/>
            <a:ext cx="7096258" cy="5631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Hình ảnh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2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FA5C-BBC5-F34A-8D4B-FB47B828F008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1D81805F-C908-E74B-BD64-84B072B9F815}"/>
              </a:ext>
            </a:extLst>
          </p:cNvPr>
          <p:cNvSpPr/>
          <p:nvPr userDrawn="1"/>
        </p:nvSpPr>
        <p:spPr>
          <a:xfrm>
            <a:off x="392906" y="235206"/>
            <a:ext cx="1750219" cy="596044"/>
          </a:xfrm>
          <a:custGeom>
            <a:avLst/>
            <a:gdLst>
              <a:gd name="connsiteX0" fmla="*/ 471488 w 1750219"/>
              <a:gd name="connsiteY0" fmla="*/ 0 h 721518"/>
              <a:gd name="connsiteX1" fmla="*/ 0 w 1750219"/>
              <a:gd name="connsiteY1" fmla="*/ 0 h 721518"/>
              <a:gd name="connsiteX2" fmla="*/ 0 w 1750219"/>
              <a:gd name="connsiteY2" fmla="*/ 721518 h 721518"/>
              <a:gd name="connsiteX3" fmla="*/ 1750219 w 1750219"/>
              <a:gd name="connsiteY3" fmla="*/ 721518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219" h="721518">
                <a:moveTo>
                  <a:pt x="471488" y="0"/>
                </a:moveTo>
                <a:lnTo>
                  <a:pt x="0" y="0"/>
                </a:lnTo>
                <a:lnTo>
                  <a:pt x="0" y="721518"/>
                </a:lnTo>
                <a:lnTo>
                  <a:pt x="1750219" y="721518"/>
                </a:lnTo>
              </a:path>
            </a:pathLst>
          </a:custGeom>
          <a:noFill/>
          <a:ln w="57150" cmpd="thickThin">
            <a:solidFill>
              <a:srgbClr val="223771"/>
            </a:solidFill>
          </a:ln>
          <a:scene3d>
            <a:camera prst="orthographicFront"/>
            <a:lightRig rig="threePt" dir="t"/>
          </a:scene3d>
          <a:sp3d>
            <a:bevelB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EF1F798-F7C2-6A4B-AB49-B4AF9B8A49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2906" y="278800"/>
            <a:ext cx="5813198" cy="45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VN" sz="3300" b="1" baseline="0" dirty="0">
                <a:solidFill>
                  <a:srgbClr val="223771"/>
                </a:solidFill>
                <a:ea typeface="+mj-e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CHỦ ĐỀ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498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99" y="351789"/>
            <a:ext cx="8061101" cy="922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223771"/>
                </a:solidFill>
              </a:defRPr>
            </a:lvl1pPr>
          </a:lstStyle>
          <a:p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đề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899" y="1639781"/>
            <a:ext cx="333670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710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9993-3931-734A-999C-643CB5C129B2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8426539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8BB2-8EF9-0A4A-94B9-C7C5C4A1EC1A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8223B2-799A-5246-A4C6-C8BB64215826}"/>
              </a:ext>
            </a:extLst>
          </p:cNvPr>
          <p:cNvSpPr/>
          <p:nvPr userDrawn="1"/>
        </p:nvSpPr>
        <p:spPr>
          <a:xfrm>
            <a:off x="-8467" y="0"/>
            <a:ext cx="12192000" cy="6858000"/>
          </a:xfrm>
          <a:prstGeom prst="rect">
            <a:avLst/>
          </a:prstGeom>
          <a:solidFill>
            <a:srgbClr val="22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07F2DB-F618-9B42-B761-D4AC79DC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A5CC2AB-7462-6949-B0CC-D453D58B6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393483"/>
            <a:ext cx="8059738" cy="488498"/>
          </a:xfrm>
        </p:spPr>
        <p:txBody>
          <a:bodyPr>
            <a:normAutofit/>
          </a:bodyPr>
          <a:lstStyle>
            <a:lvl1pPr marL="0" indent="0">
              <a:buNone/>
              <a:defRPr sz="2000" b="0" spc="300">
                <a:solidFill>
                  <a:srgbClr val="36C2B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2577A-B1D3-144F-B56C-4CBF3013B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21249" y="62654"/>
            <a:ext cx="2982808" cy="923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68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94093"/>
            <a:ext cx="12192000" cy="373091"/>
            <a:chOff x="0" y="1661375"/>
            <a:chExt cx="12192000" cy="373091"/>
          </a:xfrm>
        </p:grpSpPr>
        <p:sp>
          <p:nvSpPr>
            <p:cNvPr id="8" name="Rectangle 7"/>
            <p:cNvSpPr/>
            <p:nvPr/>
          </p:nvSpPr>
          <p:spPr>
            <a:xfrm>
              <a:off x="0" y="1661375"/>
              <a:ext cx="12192000" cy="109728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760146"/>
              <a:ext cx="12192000" cy="274320"/>
            </a:xfrm>
            <a:prstGeom prst="rect">
              <a:avLst/>
            </a:prstGeom>
            <a:solidFill>
              <a:srgbClr val="223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2345" y="6603821"/>
            <a:ext cx="4114800" cy="2541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Faculty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00831"/>
            <a:ext cx="2743200" cy="274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86B6608-6F69-448F-99DC-C9E613BFB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0831"/>
            <a:ext cx="2743200" cy="25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BCC389D-A578-F146-9A31-D111C4D9A08F}" type="datetime1">
              <a:rPr lang="en-US" smtClean="0"/>
              <a:t>11/11/2023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46" r:id="rId3"/>
    <p:sldLayoutId id="2147483729" r:id="rId4"/>
    <p:sldLayoutId id="2147483732" r:id="rId5"/>
    <p:sldLayoutId id="2147483733" r:id="rId6"/>
    <p:sldLayoutId id="2147483734" r:id="rId7"/>
    <p:sldLayoutId id="2147483736" r:id="rId8"/>
    <p:sldLayoutId id="214748374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DCC7-833C-1B46-A9DB-AEC928BC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972" y="2733722"/>
            <a:ext cx="8256073" cy="823070"/>
          </a:xfrm>
        </p:spPr>
        <p:txBody>
          <a:bodyPr/>
          <a:lstStyle/>
          <a:p>
            <a:pPr algn="ctr"/>
            <a:r>
              <a:rPr lang="en-VN"/>
              <a:t>Introduction to Computing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E5352-E09E-4F4A-AF39-174135EA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A76AF-4F39-7941-9BDD-7AEF9CD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E59A7-2B41-E745-B713-3E60E1D3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D40D5D-1713-7B40-B380-62C8FA2F31C4}"/>
              </a:ext>
            </a:extLst>
          </p:cNvPr>
          <p:cNvSpPr txBox="1">
            <a:spLocks/>
          </p:cNvSpPr>
          <p:nvPr/>
        </p:nvSpPr>
        <p:spPr>
          <a:xfrm>
            <a:off x="1944336" y="3892995"/>
            <a:ext cx="8813305" cy="82307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VN" sz="4000">
                <a:solidFill>
                  <a:srgbClr val="FFC000"/>
                </a:solidFill>
              </a:rPr>
              <a:t>Lecture 2: Number Systems</a:t>
            </a:r>
          </a:p>
        </p:txBody>
      </p:sp>
    </p:spTree>
    <p:extLst>
      <p:ext uri="{BB962C8B-B14F-4D97-AF65-F5344CB8AC3E}">
        <p14:creationId xmlns:p14="http://schemas.microsoft.com/office/powerpoint/2010/main" val="456582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binary system (base 2) </a:t>
            </a: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308" y="989200"/>
            <a:ext cx="11374784" cy="548087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/>
              <a:t>Binary numbers are used in today’s digital computers</a:t>
            </a:r>
            <a:endParaRPr lang="en-US">
              <a:latin typeface="Arial"/>
              <a:cs typeface="Arial"/>
            </a:endParaRP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Using two symbols, S = {0, 1}.</a:t>
            </a:r>
            <a:endParaRPr lang="en-US"/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The symbols in this system are often referred to as binary digits or bits (binary digit).</a:t>
            </a:r>
          </a:p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/>
              <a:t>Base is 2 -&gt; each place value is a power of 2</a:t>
            </a:r>
            <a:endParaRPr lang="en-US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>
                <a:latin typeface="Arial"/>
                <a:cs typeface="Arial"/>
              </a:rPr>
              <a:t> 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 </a:t>
            </a:r>
            <a:br>
              <a:rPr lang="en-US">
                <a:latin typeface="Arial"/>
                <a:cs typeface="Arial"/>
              </a:rPr>
            </a:br>
            <a:endParaRPr lang="en-US">
              <a:latin typeface="Arial"/>
              <a:cs typeface="Arial"/>
            </a:endParaRPr>
          </a:p>
          <a:p>
            <a:pPr marL="895350" lvl="1" indent="-43815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103C3-C8DC-F64F-B428-0CFAA312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90" y="4368222"/>
            <a:ext cx="8345632" cy="16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Integers</a:t>
            </a:r>
            <a:endParaRPr lang="en-US"/>
          </a:p>
        </p:txBody>
      </p:sp>
      <p:pic>
        <p:nvPicPr>
          <p:cNvPr id="7" name="Content Placeholder 6" descr="A close-up of a math problem&#10;&#10;Description automatically generated">
            <a:extLst>
              <a:ext uri="{FF2B5EF4-FFF2-40B4-BE49-F238E27FC236}">
                <a16:creationId xmlns:a16="http://schemas.microsoft.com/office/drawing/2014/main" id="{9D91F739-6FDD-D182-CF4E-8ABF43FED1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57958" y="1225674"/>
            <a:ext cx="10714942" cy="1254290"/>
          </a:xfrm>
        </p:spPr>
      </p:pic>
      <p:pic>
        <p:nvPicPr>
          <p:cNvPr id="8" name="Picture 7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64965988-BD67-1427-1EF8-88F2CB360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3" t="26903" r="4586" b="6594"/>
          <a:stretch/>
        </p:blipFill>
        <p:spPr>
          <a:xfrm>
            <a:off x="1080654" y="3208110"/>
            <a:ext cx="9670473" cy="2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9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90"/>
            <a:ext cx="9246488" cy="54731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Example</a:t>
            </a:r>
            <a:endParaRPr lang="en-US" sz="3600"/>
          </a:p>
        </p:txBody>
      </p:sp>
      <p:pic>
        <p:nvPicPr>
          <p:cNvPr id="6" name="Picture 5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33FC9D10-4CFC-C768-CA75-B4DA16B3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4" y="1642800"/>
            <a:ext cx="11610109" cy="32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Real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309" y="1169080"/>
            <a:ext cx="11584910" cy="495413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32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F2936-C026-3D82-8D7C-2EFC40BC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371340"/>
            <a:ext cx="11413837" cy="24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6F3D8-BEA7-E6DB-2EE6-4B79FBF8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51072-E0FD-CB5C-9F52-87A5D6F7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43E0-CE23-1624-12B1-29FFD372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51129-DF6D-AE0B-3175-F1134BC3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58D2C-1B23-2546-009F-14D68FF0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9" y="2021190"/>
            <a:ext cx="11090562" cy="27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octal &amp; hexadecimal system</a:t>
            </a:r>
            <a:br>
              <a:rPr lang="en-US" sz="3600"/>
            </a:b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308" y="1127515"/>
            <a:ext cx="11831982" cy="5287138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Binary numbers are used by digital computers but very confusing, especially large numbers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Decimal numbers are used naturally by human beings but are not readily (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dễ</a:t>
            </a:r>
            <a:r>
              <a:rPr lang="en-US"/>
              <a:t> </a:t>
            </a:r>
            <a:r>
              <a:rPr lang="en-US" err="1"/>
              <a:t>dàng</a:t>
            </a:r>
            <a:r>
              <a:rPr lang="en-US"/>
              <a:t>) converted to or from binary numbers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Octal and Hexadecimal numbers are used in preference to decimal numbers, as they are easily converted to and from binary numbers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octal system (base 8) </a:t>
            </a:r>
            <a:br>
              <a:rPr lang="en-US" sz="3600">
                <a:latin typeface="Arial"/>
                <a:cs typeface="Arial"/>
              </a:rPr>
            </a:b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0094" y="1122218"/>
            <a:ext cx="11021498" cy="4881075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3000">
                <a:latin typeface="Arial"/>
                <a:cs typeface="Arial"/>
              </a:rPr>
              <a:t>The base b = 8 using eight symbols S = {0, 1, 2, 3, 4, 5, 6, 7}  to represent a number. 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3000">
                <a:latin typeface="Arial"/>
                <a:cs typeface="Arial"/>
              </a:rPr>
              <a:t>The symbols in this system are often referred to as octal digits.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3000"/>
              <a:t>Each place value has the power of eight</a:t>
            </a:r>
            <a:br>
              <a:rPr lang="en-US" sz="3000">
                <a:latin typeface="Arial"/>
                <a:cs typeface="Arial"/>
              </a:rPr>
            </a:br>
            <a:br>
              <a:rPr lang="en-US" sz="3000">
                <a:latin typeface="Arial"/>
                <a:cs typeface="Arial"/>
              </a:rPr>
            </a:br>
            <a:endParaRPr lang="en-US" sz="3000"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VN" sz="3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4D6CE-0A8E-F645-BCA0-094C7890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44" y="4264271"/>
            <a:ext cx="9105712" cy="17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octal system (base 8) </a:t>
            </a:r>
            <a:br>
              <a:rPr lang="en-US" sz="3600">
                <a:latin typeface="Arial"/>
                <a:cs typeface="Arial"/>
              </a:rPr>
            </a:b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2930C1-F4E6-6146-9ACC-55842C1ACC9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0094" y="1122218"/>
                <a:ext cx="11446270" cy="4881075"/>
              </a:xfrm>
            </p:spPr>
            <p:txBody>
              <a:bodyPr lIns="91440" tIns="45720" rIns="91440" bIns="45720" anchor="t"/>
              <a:lstStyle/>
              <a:p>
                <a:pPr marL="400050" indent="-4000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v"/>
                </a:pPr>
                <a:r>
                  <a:rPr lang="en-US" sz="3000"/>
                  <a:t>Octal coding uses three bits at a time (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</a:rPr>
                      <m:t>8=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000"/>
                  <a:t>)</a:t>
                </a:r>
              </a:p>
              <a:p>
                <a:pPr marL="400050" indent="-4000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v"/>
                </a:pPr>
                <a:r>
                  <a:rPr lang="en-US" sz="3000"/>
                  <a:t>To represent a binary number in octal format, a binary number can be split into groups of 3 bits, started from the right hand side</a:t>
                </a:r>
                <a:endParaRPr lang="en-VN" sz="300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300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2930C1-F4E6-6146-9ACC-55842C1AC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0094" y="1122218"/>
                <a:ext cx="11446270" cy="4881075"/>
              </a:xfrm>
              <a:blipFill>
                <a:blip r:embed="rId3"/>
                <a:stretch>
                  <a:fillRect l="-997" t="-1558" r="-99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0343383-5DAD-B94C-AB7E-642DB379A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4" y="3292763"/>
            <a:ext cx="11324670" cy="137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Integers</a:t>
            </a:r>
            <a:endParaRPr lang="en-US"/>
          </a:p>
        </p:txBody>
      </p:sp>
      <p:pic>
        <p:nvPicPr>
          <p:cNvPr id="6" name="Picture 5" descr="A close-up of a math problem&#10;&#10;Description automatically generated">
            <a:extLst>
              <a:ext uri="{FF2B5EF4-FFF2-40B4-BE49-F238E27FC236}">
                <a16:creationId xmlns:a16="http://schemas.microsoft.com/office/drawing/2014/main" id="{3ED9C74E-E33A-2AAF-388B-49843E82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63" y="1149509"/>
            <a:ext cx="11459227" cy="1801618"/>
          </a:xfrm>
          <a:prstGeom prst="rect">
            <a:avLst/>
          </a:prstGeom>
        </p:spPr>
      </p:pic>
      <p:pic>
        <p:nvPicPr>
          <p:cNvPr id="7" name="Picture 6" descr="A diagram of a mathematical system&#10;&#10;Description automatically generated">
            <a:extLst>
              <a:ext uri="{FF2B5EF4-FFF2-40B4-BE49-F238E27FC236}">
                <a16:creationId xmlns:a16="http://schemas.microsoft.com/office/drawing/2014/main" id="{5ADF4637-4E09-6348-9235-9C16C2396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57"/>
          <a:stretch/>
        </p:blipFill>
        <p:spPr>
          <a:xfrm>
            <a:off x="852150" y="3492064"/>
            <a:ext cx="10269254" cy="22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Example</a:t>
            </a:r>
            <a:endParaRPr lang="en-US" sz="360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FF1A2F6-C0F2-8B48-896B-88FCFB7C4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74" y="1707787"/>
            <a:ext cx="11676235" cy="440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401638" indent="-296863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3200" b="1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01320" indent="-296545">
              <a:buSzPct val="72000"/>
            </a:pPr>
            <a:endParaRPr lang="vi-VN" altLang="vi-VN" sz="3000" b="0">
              <a:solidFill>
                <a:schemeClr val="tx1"/>
              </a:solidFill>
              <a:cs typeface="Arial"/>
            </a:endParaRPr>
          </a:p>
        </p:txBody>
      </p:sp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3E5F8EC-D5AB-6B54-DA19-E283CA32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6" y="1796757"/>
            <a:ext cx="11615802" cy="2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2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C4B9-29DC-444F-B0C6-CF540AD6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6147955" cy="701187"/>
          </a:xfrm>
        </p:spPr>
        <p:txBody>
          <a:bodyPr/>
          <a:lstStyle/>
          <a:p>
            <a:r>
              <a:rPr lang="en-US" sz="4000"/>
              <a:t>Number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90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hexadecimal system (base 16) </a:t>
            </a:r>
            <a:br>
              <a:rPr lang="en-US" sz="3600"/>
            </a:b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308" y="961259"/>
            <a:ext cx="11541037" cy="5287138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>
                <a:ea typeface="Times New Roman" panose="02020603050405020304" pitchFamily="18" charset="0"/>
              </a:rPr>
              <a:t>The base b =16 using 16 symbols to represent a number.</a:t>
            </a:r>
            <a:endParaRPr lang="en-US"/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The set of symbols is S = {0, 1, 2, 3, 4, 5, 6, 7, 8, 9, A, B, C, D, E, F}.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A, B, C, D, E, F (uppercase or lowercase) are equivalent to 10, 11, 12, 13, 14, and 15 respectively.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To represent a hexadecimal symbol, a group of 4 bits is needed</a:t>
            </a:r>
          </a:p>
          <a:p>
            <a:pPr marL="400050" indent="-4000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/>
              <a:t>In practice, hexadecimal is used in preference to octal as computer memory is organized into groups of 8 bits, which is a multiple of 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1F36E-35DA-3242-B07E-B70CE5B9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64" y="4909215"/>
            <a:ext cx="6190672" cy="13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D11F3-BDA7-50AA-C0E8-CE0EB5CB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64449-41C3-CB6B-EEB1-B0974DE4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09CCC-B257-D474-74C0-58556693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D569C5-808F-05D5-0867-02D8E165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Integers</a:t>
            </a:r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BD33DA7F-F7FE-F561-5328-EE32D89A4B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57927" y="1117644"/>
            <a:ext cx="10076145" cy="1305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70B62-445F-8612-8BE4-4C906A474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3" t="28874" r="5192"/>
          <a:stretch/>
        </p:blipFill>
        <p:spPr>
          <a:xfrm>
            <a:off x="1524000" y="3201462"/>
            <a:ext cx="9144000" cy="21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Example</a:t>
            </a: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44884"/>
            <a:ext cx="4850239" cy="5325936"/>
          </a:xfrm>
        </p:spPr>
        <p:txBody>
          <a:bodyPr lIns="91440" tIns="45720" rIns="91440" bIns="45720" anchor="t"/>
          <a:lstStyle/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1600">
              <a:effectLst/>
            </a:endParaRPr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2000">
              <a:effectLst/>
            </a:endParaRPr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9575" indent="-409575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/>
          </a:p>
        </p:txBody>
      </p:sp>
      <p:pic>
        <p:nvPicPr>
          <p:cNvPr id="7169" name="Picture 1" descr="page11image48298208">
            <a:extLst>
              <a:ext uri="{FF2B5EF4-FFF2-40B4-BE49-F238E27FC236}">
                <a16:creationId xmlns:a16="http://schemas.microsoft.com/office/drawing/2014/main" id="{187BF74A-302C-7C42-AB20-D9C792C9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57" y="-556000"/>
            <a:ext cx="3633117" cy="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11image48291552">
            <a:extLst>
              <a:ext uri="{FF2B5EF4-FFF2-40B4-BE49-F238E27FC236}">
                <a16:creationId xmlns:a16="http://schemas.microsoft.com/office/drawing/2014/main" id="{4386364C-0A20-B341-8A48-D8B50CA3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58" y="-607073"/>
            <a:ext cx="29330112" cy="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11image48288640">
            <a:extLst>
              <a:ext uri="{FF2B5EF4-FFF2-40B4-BE49-F238E27FC236}">
                <a16:creationId xmlns:a16="http://schemas.microsoft.com/office/drawing/2014/main" id="{4A5E0AFD-BAA3-9E43-A05D-92D3E537E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57" y="-607073"/>
            <a:ext cx="29190000" cy="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DC527-4AA4-F68D-86F4-4D5393E57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34" y="1536870"/>
            <a:ext cx="11052131" cy="2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38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7" y="243489"/>
            <a:ext cx="8844707" cy="55328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600" b="0">
                <a:latin typeface="Arial"/>
                <a:cs typeface="Arial"/>
              </a:rPr>
              <a:t>Summary of the four positional systems </a:t>
            </a:r>
            <a:br>
              <a:rPr lang="en-US" sz="3600" b="0">
                <a:latin typeface="Arial"/>
                <a:cs typeface="Arial"/>
              </a:rPr>
            </a:br>
            <a:endParaRPr lang="en-US" sz="3600" b="0"/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8E281DA-08EF-BE9D-6EE5-481D76C11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3"/>
          <a:stretch/>
        </p:blipFill>
        <p:spPr>
          <a:xfrm>
            <a:off x="368567" y="1731817"/>
            <a:ext cx="11500980" cy="33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3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C4B9-29DC-444F-B0C6-CF540AD6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6147955" cy="701187"/>
          </a:xfrm>
        </p:spPr>
        <p:txBody>
          <a:bodyPr/>
          <a:lstStyle/>
          <a:p>
            <a:r>
              <a:rPr lang="en-US" sz="4000"/>
              <a:t>Number Base Conversions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635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47A01-BF14-7D8C-BEA9-C6755B1E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43F3B-B173-5783-8228-5818F9E1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AAF56-0F36-D8BB-5B83-76324F50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31C5A0-78D7-A488-21B1-7142BE95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Any base to decimal conversion </a:t>
            </a:r>
            <a:br>
              <a:rPr lang="en-US"/>
            </a:br>
            <a:endParaRPr lang="en-US"/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F09EE65-E6A6-67F2-B56C-17317528A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16"/>
          <a:stretch/>
        </p:blipFill>
        <p:spPr>
          <a:xfrm>
            <a:off x="997646" y="2764053"/>
            <a:ext cx="10613719" cy="306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05D3E-77D7-5F41-0F55-6987C19B6F4C}"/>
              </a:ext>
            </a:extLst>
          </p:cNvPr>
          <p:cNvSpPr txBox="1"/>
          <p:nvPr/>
        </p:nvSpPr>
        <p:spPr>
          <a:xfrm>
            <a:off x="401876" y="1208119"/>
            <a:ext cx="112094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000">
                <a:ea typeface="+mn-lt"/>
                <a:cs typeface="+mn-lt"/>
              </a:rPr>
              <a:t>We multiply (nhân) each digit with its place value in the source system and add the results to get the number in the decimal system. </a:t>
            </a:r>
            <a:br>
              <a:rPr lang="en-US" sz="3000">
                <a:ea typeface="+mn-lt"/>
                <a:cs typeface="+mn-lt"/>
              </a:rPr>
            </a:br>
            <a:endParaRPr lang="en-US" sz="3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10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A8C12-C08C-CB65-754E-C9E18F44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34045-B735-FE1C-D16A-6768018C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D1A1A-0FCD-867E-6FCB-3DE1CEE7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11B5AF-3486-3CE0-3640-10B5085C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 1</a:t>
            </a:r>
          </a:p>
        </p:txBody>
      </p:sp>
      <p:pic>
        <p:nvPicPr>
          <p:cNvPr id="6" name="Picture 5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717EF950-0FFB-EEF9-CF40-2233101D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76" y="1846904"/>
            <a:ext cx="11229583" cy="28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7D-B026-1B6F-312F-96FF5973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59F01-8E76-BCDA-996B-77FDEC5F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ECD4E-3F8A-714D-8E0F-A6A0D1D6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57AA1C-B5B6-822B-7C3C-9ABA247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 2</a:t>
            </a:r>
            <a:endParaRPr lang="en-US"/>
          </a:p>
        </p:txBody>
      </p:sp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760EE80-93E3-030F-D851-6D2361D6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2" y="1558273"/>
            <a:ext cx="11250460" cy="26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97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7CBD7-0269-175C-3AA9-D20FB2E7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E4A04-FFDC-2671-886D-AC96D487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78AD0-0E24-DF4A-E1F0-DE73F8CA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742FAF-FDC3-C99A-058F-886FC60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 3</a:t>
            </a:r>
            <a:endParaRPr lang="en-US"/>
          </a:p>
        </p:txBody>
      </p:sp>
      <p:pic>
        <p:nvPicPr>
          <p:cNvPr id="6" name="Picture 5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0F3A32DC-D0B9-6BE7-DB49-FFF1D8FE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2" y="1948138"/>
            <a:ext cx="10686788" cy="25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5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FDF6C-B23C-AD69-3DC2-CDCD36EC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4E103-9ACE-165C-49AE-E029C72F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C040-5EF0-0B90-0645-4256841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4E275-28B7-65E6-2027-4398C9BA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Decimal to any base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401A9-1564-BCAA-DF72-1DE0601D82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We can convert a decimal number to its equivalent (tương đương) in any base. </a:t>
            </a:r>
            <a:endParaRPr lang="en-US"/>
          </a:p>
          <a:p>
            <a:pPr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Two procedures: one for the integral part and one for the fractional part </a:t>
            </a:r>
            <a:endParaRPr lang="en-US"/>
          </a:p>
          <a:p>
            <a:pPr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Converting </a:t>
            </a:r>
            <a:r>
              <a:rPr lang="en-US" sz="3000">
                <a:latin typeface="Arial"/>
                <a:cs typeface="Arial"/>
              </a:rPr>
              <a:t>integral</a:t>
            </a:r>
            <a:r>
              <a:rPr lang="en-US">
                <a:latin typeface="Arial"/>
                <a:cs typeface="Arial"/>
              </a:rPr>
              <a:t> part:  using repetitive (lặp lại) division (phép chia).</a:t>
            </a:r>
            <a:endParaRPr lang="en-US"/>
          </a:p>
          <a:p>
            <a:pPr>
              <a:buFont typeface="Wingdings" pitchFamily="2" charset="2"/>
              <a:buChar char="v"/>
            </a:pPr>
            <a:r>
              <a:rPr lang="en-US">
                <a:latin typeface="Arial"/>
                <a:cs typeface="Arial"/>
              </a:rPr>
              <a:t>Converting the fractional part: using repetitive multiplication (phép nhân)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6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VN" sz="3600"/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972458"/>
            <a:ext cx="11551617" cy="5150756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/>
              <a:t>After studying this chapter, the student should be able to:</a:t>
            </a:r>
          </a:p>
          <a:p>
            <a:pPr marL="901700" lvl="1" indent="-444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/>
              <a:t>Understand the concept of number systems </a:t>
            </a:r>
          </a:p>
          <a:p>
            <a:pPr marL="901700" lvl="1" indent="-444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/>
              <a:t>Distinguish between nonpositional and positional number systems </a:t>
            </a:r>
          </a:p>
          <a:p>
            <a:pPr marL="901700" lvl="1" indent="-444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err="1"/>
              <a:t>Describe</a:t>
            </a:r>
            <a:r>
              <a:rPr lang="vi-VN" sz="2800"/>
              <a:t> the </a:t>
            </a:r>
            <a:r>
              <a:rPr lang="vi-VN" sz="2800" err="1"/>
              <a:t>decimal</a:t>
            </a:r>
            <a:r>
              <a:rPr lang="vi-VN" sz="2800"/>
              <a:t>, </a:t>
            </a:r>
            <a:r>
              <a:rPr lang="vi-VN" sz="2800" err="1"/>
              <a:t>binary</a:t>
            </a:r>
            <a:r>
              <a:rPr lang="vi-VN" sz="2800"/>
              <a:t>, </a:t>
            </a:r>
            <a:r>
              <a:rPr lang="vi-VN" sz="2800" err="1"/>
              <a:t>hexadecimal</a:t>
            </a:r>
            <a:r>
              <a:rPr lang="vi-VN" sz="2800"/>
              <a:t>, </a:t>
            </a:r>
            <a:r>
              <a:rPr lang="vi-VN" sz="2800" err="1"/>
              <a:t>octal</a:t>
            </a:r>
            <a:r>
              <a:rPr lang="vi-VN" sz="2800"/>
              <a:t> </a:t>
            </a:r>
            <a:r>
              <a:rPr lang="vi-VN" sz="2800" err="1"/>
              <a:t>system</a:t>
            </a:r>
          </a:p>
          <a:p>
            <a:pPr marL="901700" lvl="1" indent="-444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err="1"/>
              <a:t>System</a:t>
            </a:r>
            <a:r>
              <a:rPr lang="vi-VN" sz="2800"/>
              <a:t> </a:t>
            </a:r>
            <a:r>
              <a:rPr lang="vi-VN" sz="2800" err="1"/>
              <a:t>conversion</a:t>
            </a:r>
            <a:r>
              <a:rPr lang="vi-VN" sz="2800"/>
              <a:t> </a:t>
            </a:r>
            <a:br>
              <a:rPr lang="vi-VN" sz="2800"/>
            </a:br>
            <a:endParaRPr lang="vi-VN" sz="2800"/>
          </a:p>
          <a:p>
            <a:pPr marL="0" indent="0">
              <a:buNone/>
            </a:pP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4360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A1971-0D0D-8A2F-A1E5-C2B29B6A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95C3D-301B-E2AF-9F8C-A31178F1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903A-DEF9-D339-8E08-51FCEAD0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3E0250-C7FB-52BF-F186-B55E5187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Algorithm to convert the integral part 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C77F3AB8-8710-C643-94FF-84501B3DF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6" t="11944" r="10031" b="2431"/>
          <a:stretch/>
        </p:blipFill>
        <p:spPr>
          <a:xfrm>
            <a:off x="5681338" y="2062566"/>
            <a:ext cx="6427538" cy="4228324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E27E0E6-0E62-6613-A79F-C9DF4CE8D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3" t="32790" r="19617" b="7511"/>
          <a:stretch/>
        </p:blipFill>
        <p:spPr>
          <a:xfrm>
            <a:off x="0" y="1134255"/>
            <a:ext cx="6483927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1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F6ED4-1585-AAB7-A283-8C21F82C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8BB2-8EF9-0A4A-94B9-C7C5C4A1EC1A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25313-669D-5113-0636-C27416B9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FD754-E461-937F-0980-F291C098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7145D-8955-EC68-ED06-316309AE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5" y="318098"/>
            <a:ext cx="7130472" cy="1865684"/>
          </a:xfrm>
          <a:prstGeom prst="rect">
            <a:avLst/>
          </a:prstGeom>
        </p:spPr>
      </p:pic>
      <p:pic>
        <p:nvPicPr>
          <p:cNvPr id="6" name="Picture 5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52978C5-014D-A23B-77D4-0EB51B03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9" y="2308477"/>
            <a:ext cx="8296563" cy="2012457"/>
          </a:xfrm>
          <a:prstGeom prst="rect">
            <a:avLst/>
          </a:prstGeom>
        </p:spPr>
      </p:pic>
      <p:pic>
        <p:nvPicPr>
          <p:cNvPr id="7" name="Picture 6" descr="A black and white diagram with black text&#10;&#10;Description automatically generated">
            <a:extLst>
              <a:ext uri="{FF2B5EF4-FFF2-40B4-BE49-F238E27FC236}">
                <a16:creationId xmlns:a16="http://schemas.microsoft.com/office/drawing/2014/main" id="{717B23D7-FB67-D316-30AD-B7DD44A3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55" y="4469347"/>
            <a:ext cx="8146472" cy="19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4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9BB9F-0EB7-EDF1-8EA4-50D8A0EA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DBEE9-2361-8D97-0E8C-58496E6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D3B0-5BC3-03C1-4ED6-C6C632E9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B13F40-9598-F5FA-1262-E434B36C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/>
              <a:t>Converting the fractional part </a:t>
            </a:r>
            <a:br>
              <a:rPr lang="en-US"/>
            </a:br>
            <a:endParaRPr lang="en-US"/>
          </a:p>
        </p:txBody>
      </p:sp>
      <p:pic>
        <p:nvPicPr>
          <p:cNvPr id="7" name="Content Placeholder 6" descr="A diagram of a mathematical part&#10;&#10;Description automatically generated">
            <a:extLst>
              <a:ext uri="{FF2B5EF4-FFF2-40B4-BE49-F238E27FC236}">
                <a16:creationId xmlns:a16="http://schemas.microsoft.com/office/drawing/2014/main" id="{D6AB6735-BBDF-356C-CDF3-788F8534DB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8284" t="23039" r="19166" b="5660"/>
          <a:stretch/>
        </p:blipFill>
        <p:spPr>
          <a:xfrm>
            <a:off x="69271" y="1009252"/>
            <a:ext cx="5787896" cy="2405894"/>
          </a:xfrm>
        </p:spPr>
      </p:pic>
      <p:pic>
        <p:nvPicPr>
          <p:cNvPr id="8" name="Picture 7" descr="A diagram of a fractional part&#10;&#10;Description automatically generated">
            <a:extLst>
              <a:ext uri="{FF2B5EF4-FFF2-40B4-BE49-F238E27FC236}">
                <a16:creationId xmlns:a16="http://schemas.microsoft.com/office/drawing/2014/main" id="{BDC00FC5-E918-9649-9BDB-156A226BE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12623" r="8860" b="2639"/>
          <a:stretch/>
        </p:blipFill>
        <p:spPr>
          <a:xfrm>
            <a:off x="4946073" y="1787236"/>
            <a:ext cx="7162801" cy="4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4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4D1AE-2A68-9252-5DFD-9EC0EE1F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51381-D838-C87D-B3BC-08684E80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F7900-DCC9-DC59-182E-4AC8E183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B44902-5482-DCE6-FDFD-7264C4F1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</a:t>
            </a:r>
            <a:endParaRPr lang="en-US"/>
          </a:p>
        </p:txBody>
      </p:sp>
      <p:pic>
        <p:nvPicPr>
          <p:cNvPr id="6" name="Picture 5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46D1E1E-2A02-783C-944C-122A2756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0" y="1173566"/>
            <a:ext cx="9324109" cy="210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29EF8-72A4-1D6D-2FE4-10666541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85" y="3924586"/>
            <a:ext cx="9728199" cy="24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49826-3CDB-D58E-74F8-BEDC9843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1FCBE-040A-7696-C455-52C714B6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62A45-C5EF-D46C-5C3A-9FA66FB7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72E527-9EB7-F7A3-670F-23DC5354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Binary–hexadecimal conversion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 </a:t>
            </a:r>
            <a:br>
              <a:rPr lang="en-US"/>
            </a:br>
            <a:endParaRPr lang="en-US"/>
          </a:p>
        </p:txBody>
      </p:sp>
      <p:pic>
        <p:nvPicPr>
          <p:cNvPr id="7" name="Content Placeholder 6" descr="A diagram of a number of numbers&#10;&#10;Description automatically generated">
            <a:extLst>
              <a:ext uri="{FF2B5EF4-FFF2-40B4-BE49-F238E27FC236}">
                <a16:creationId xmlns:a16="http://schemas.microsoft.com/office/drawing/2014/main" id="{2840F89E-3F79-39E0-6E0A-63F5834193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9698" t="26273" r="11059" b="6194"/>
          <a:stretch/>
        </p:blipFill>
        <p:spPr>
          <a:xfrm>
            <a:off x="1171545" y="1839074"/>
            <a:ext cx="9848910" cy="2420337"/>
          </a:xfrm>
        </p:spPr>
      </p:pic>
    </p:spTree>
    <p:extLst>
      <p:ext uri="{BB962C8B-B14F-4D97-AF65-F5344CB8AC3E}">
        <p14:creationId xmlns:p14="http://schemas.microsoft.com/office/powerpoint/2010/main" val="2833512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CBAF6-0204-E789-3E13-0E37D818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02AC6-054B-0B32-2A69-84239B7C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44357-CB8C-E7AD-5193-9564B701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382EAF-E216-9F2D-F43C-AC7773E2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</a:t>
            </a:r>
            <a:endParaRPr lang="en-US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DC0E32B-514F-9C4E-A958-BFA05A293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2" r="12223" b="62660"/>
          <a:stretch/>
        </p:blipFill>
        <p:spPr>
          <a:xfrm>
            <a:off x="355601" y="1408714"/>
            <a:ext cx="9912572" cy="42949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E0AA34-6E85-984F-BAD1-B46D56B54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01" b="58168"/>
          <a:stretch/>
        </p:blipFill>
        <p:spPr>
          <a:xfrm>
            <a:off x="355601" y="3866664"/>
            <a:ext cx="10871199" cy="429492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18E2B11-C9B0-B342-8C48-F27E9130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92"/>
          <a:stretch/>
        </p:blipFill>
        <p:spPr>
          <a:xfrm>
            <a:off x="355601" y="1941134"/>
            <a:ext cx="9591963" cy="127098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C39CCFD-8B47-5D43-ACF5-D1ED6BC1D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81"/>
          <a:stretch/>
        </p:blipFill>
        <p:spPr>
          <a:xfrm>
            <a:off x="355601" y="4334604"/>
            <a:ext cx="10871199" cy="11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28AE-3B47-EFE1-53AC-19E468DA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FD3B5-0D15-1EF6-F783-4D3507DC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D081-C16D-C91E-C9EC-A5F75CC0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A4139-8F43-3999-B448-479026BB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Binary–octal conversion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 </a:t>
            </a:r>
            <a:br>
              <a:rPr lang="en-US"/>
            </a:br>
            <a:endParaRPr lang="en-US"/>
          </a:p>
        </p:txBody>
      </p:sp>
      <p:pic>
        <p:nvPicPr>
          <p:cNvPr id="7" name="Content Placeholder 6" descr="A black and white diagram with black text&#10;&#10;Description automatically generated">
            <a:extLst>
              <a:ext uri="{FF2B5EF4-FFF2-40B4-BE49-F238E27FC236}">
                <a16:creationId xmlns:a16="http://schemas.microsoft.com/office/drawing/2014/main" id="{99282CFF-D0FE-2C41-2D2E-568A2A9A37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8822" t="26700" r="8822" b="5731"/>
          <a:stretch/>
        </p:blipFill>
        <p:spPr>
          <a:xfrm>
            <a:off x="1052945" y="1882087"/>
            <a:ext cx="9202589" cy="2168237"/>
          </a:xfrm>
        </p:spPr>
      </p:pic>
    </p:spTree>
    <p:extLst>
      <p:ext uri="{BB962C8B-B14F-4D97-AF65-F5344CB8AC3E}">
        <p14:creationId xmlns:p14="http://schemas.microsoft.com/office/powerpoint/2010/main" val="414134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28AE-3B47-EFE1-53AC-19E468DA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FD3B5-0D15-1EF6-F783-4D3507DC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D081-C16D-C91E-C9EC-A5F75CC0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A4139-8F43-3999-B448-479026BB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/>
              <a:t>Exercises</a:t>
            </a:r>
          </a:p>
        </p:txBody>
      </p:sp>
      <p:pic>
        <p:nvPicPr>
          <p:cNvPr id="9" name="Picture 8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6757901-394D-F14F-B6CD-37D8989F3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2" t="6993" b="3197"/>
          <a:stretch/>
        </p:blipFill>
        <p:spPr>
          <a:xfrm>
            <a:off x="1478974" y="997526"/>
            <a:ext cx="8735292" cy="52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8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D7BB-FEB7-B14F-B7BD-5CD92B60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6" y="2824480"/>
            <a:ext cx="10491008" cy="164365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/>
              <a:t>Q &amp; A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62C1-F310-0045-A9B6-285A289D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29F2-8A35-3B44-9BA0-E01F07FBE6DF}" type="datetime1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47D25-3AC4-3F4D-B55C-E06CB5F9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33F27-97DE-F643-9B24-6B905448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Introduction </a:t>
            </a:r>
            <a:br>
              <a:rPr lang="en-US" sz="3600">
                <a:latin typeface="Arial"/>
                <a:cs typeface="Arial"/>
              </a:rPr>
            </a:b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002821"/>
            <a:ext cx="11551617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200"/>
              <a:t>Number system</a:t>
            </a:r>
            <a:endParaRPr lang="en-US"/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Define how a number can be represented using distinct symbols </a:t>
            </a:r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A number can be represented differently in different systems </a:t>
            </a:r>
          </a:p>
          <a:p>
            <a:pPr marL="409575" indent="-409575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200"/>
              <a:t>Positional Number Systems</a:t>
            </a:r>
          </a:p>
          <a:p>
            <a:pPr marL="899795" lvl="1" indent="-442595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In a positional number system, the position a symbol occupies in the number determines the value it represents 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VN"/>
          </a:p>
        </p:txBody>
      </p:sp>
      <p:pic>
        <p:nvPicPr>
          <p:cNvPr id="7" name="Picture 6" descr="A close-up of a math problem&#10;&#10;Description automatically generated">
            <a:extLst>
              <a:ext uri="{FF2B5EF4-FFF2-40B4-BE49-F238E27FC236}">
                <a16:creationId xmlns:a16="http://schemas.microsoft.com/office/drawing/2014/main" id="{09FC72D8-602E-9E54-5ECF-D29D8A6E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35" y="4528184"/>
            <a:ext cx="8700653" cy="183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The decimal system (base 10) </a:t>
            </a:r>
            <a:br>
              <a:rPr lang="en-US" sz="3600">
                <a:latin typeface="Arial"/>
                <a:cs typeface="Arial"/>
              </a:rPr>
            </a:b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200"/>
              <a:t>The set of symbols is S = {0, 1, 2, 3, 4, 5, 6, 7, 8, 9} 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2800"/>
          </a:p>
          <a:p>
            <a:pPr marL="850900" lvl="1" indent="-393700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/>
          </a:p>
          <a:p>
            <a:pPr marL="0" indent="0">
              <a:buNone/>
            </a:pPr>
            <a:endParaRPr lang="en-VN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4033A07-C573-8062-71B4-202771D0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75495"/>
            <a:ext cx="9624291" cy="17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>
                <a:latin typeface="Arial"/>
                <a:cs typeface="Arial"/>
              </a:rPr>
              <a:t>Integers </a:t>
            </a: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1169080"/>
            <a:ext cx="1185507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200"/>
              <a:t>An integer: an integral number with no fractional </a:t>
            </a:r>
            <a:r>
              <a:rPr lang="en-US" sz="1200"/>
              <a:t>(</a:t>
            </a:r>
            <a:r>
              <a:rPr lang="en-US" sz="1200" err="1"/>
              <a:t>phần</a:t>
            </a:r>
            <a:r>
              <a:rPr lang="en-US" sz="1200"/>
              <a:t> </a:t>
            </a:r>
            <a:r>
              <a:rPr lang="en-US" sz="1200" err="1"/>
              <a:t>thập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) </a:t>
            </a:r>
            <a:r>
              <a:rPr lang="en-US" sz="3200"/>
              <a:t>part</a:t>
            </a:r>
            <a:endParaRPr lang="en-US"/>
          </a:p>
          <a:p>
            <a:pPr marL="0" indent="0">
              <a:buNone/>
            </a:pPr>
            <a:endParaRPr lang="en-VN"/>
          </a:p>
        </p:txBody>
      </p:sp>
      <p:pic>
        <p:nvPicPr>
          <p:cNvPr id="7" name="Picture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CE781021-0958-8898-5E1E-480FE0E84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6" t="24250" r="4146" b="5975"/>
          <a:stretch/>
        </p:blipFill>
        <p:spPr>
          <a:xfrm>
            <a:off x="528451" y="2746027"/>
            <a:ext cx="1083029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0B002-FB8E-A423-5454-0D73BE1C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37E8A-8583-A6AF-2820-37D6F261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B232-D02B-54E1-2079-CB4467F1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347647-BCFC-968C-498F-9EF3B82E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 1</a:t>
            </a:r>
            <a:endParaRPr lang="en-US"/>
          </a:p>
        </p:txBody>
      </p:sp>
      <p:pic>
        <p:nvPicPr>
          <p:cNvPr id="6" name="Picture 5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820E34DF-1FDF-698B-EE16-C131A3BDD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9" r="4210"/>
          <a:stretch/>
        </p:blipFill>
        <p:spPr>
          <a:xfrm>
            <a:off x="368361" y="1786915"/>
            <a:ext cx="11455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61507-F36C-0D32-51EC-5A676377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133F-95C8-9144-9BFA-07C6A00B8411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78C0A-C8CF-A806-14CA-4EB16135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A598E-254F-E000-4F52-67B26D20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FC4802-2A07-80C0-FDA7-6D53130B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/>
              <a:t>Example 2</a:t>
            </a:r>
          </a:p>
        </p:txBody>
      </p:sp>
      <p:pic>
        <p:nvPicPr>
          <p:cNvPr id="6" name="Picture 5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DDD04FCA-7122-0A7B-60B4-22D336BE6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1"/>
          <a:stretch/>
        </p:blipFill>
        <p:spPr>
          <a:xfrm>
            <a:off x="723900" y="1732139"/>
            <a:ext cx="10744199" cy="23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5F440-D8F8-D945-A43F-CBB3240A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81F4-8D9B-F149-A772-453CF73C4882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06EDE-27DA-3542-A57C-A55C5E90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6FB5-E899-F44E-9790-D7DCFB39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5B20E5-B84D-A947-80AE-6968A66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VN" sz="3600">
                <a:latin typeface="Arial"/>
                <a:cs typeface="Arial"/>
              </a:rPr>
              <a:t>Real Number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30C1-F4E6-6146-9ACC-55842C1AC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218" y="989200"/>
            <a:ext cx="7691782" cy="4954133"/>
          </a:xfrm>
        </p:spPr>
        <p:txBody>
          <a:bodyPr lIns="91440" tIns="45720" rIns="91440" bIns="45720" anchor="t"/>
          <a:lstStyle/>
          <a:p>
            <a:pPr marL="400050" indent="-4000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200">
                <a:latin typeface="Arial"/>
                <a:cs typeface="Arial"/>
              </a:rPr>
              <a:t>A real: a number with a fractional part</a:t>
            </a:r>
            <a:endParaRPr lang="en-US" sz="3200"/>
          </a:p>
        </p:txBody>
      </p:sp>
      <p:pic>
        <p:nvPicPr>
          <p:cNvPr id="7" name="Picture 6" descr="A white rectangular with black text&#10;&#10;Description automatically generated">
            <a:extLst>
              <a:ext uri="{FF2B5EF4-FFF2-40B4-BE49-F238E27FC236}">
                <a16:creationId xmlns:a16="http://schemas.microsoft.com/office/drawing/2014/main" id="{EB1AA80C-B011-1442-C09A-392AA2C3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5" y="1925640"/>
            <a:ext cx="11309927" cy="1240264"/>
          </a:xfrm>
          <a:prstGeom prst="rect">
            <a:avLst/>
          </a:prstGeom>
        </p:spPr>
      </p:pic>
      <p:pic>
        <p:nvPicPr>
          <p:cNvPr id="8" name="Picture 7" descr="A screenshot of a math test&#10;&#10;Description automatically generated">
            <a:extLst>
              <a:ext uri="{FF2B5EF4-FFF2-40B4-BE49-F238E27FC236}">
                <a16:creationId xmlns:a16="http://schemas.microsoft.com/office/drawing/2014/main" id="{62FBA925-CCF5-E600-861E-0CEA62770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38" r="1486"/>
          <a:stretch/>
        </p:blipFill>
        <p:spPr>
          <a:xfrm>
            <a:off x="815109" y="3563506"/>
            <a:ext cx="10561782" cy="19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100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icoston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u thuyet trình cong ty Vicostone" id="{123813FF-2186-4307-88AB-E52DC4E764C5}" vid="{7A2E833A-1ED4-4E30-9CFE-D6481D7B3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64D6C488808240A931504663625519" ma:contentTypeVersion="14" ma:contentTypeDescription="Create a new document." ma:contentTypeScope="" ma:versionID="1b62e8f1834b831c8f32bb5cb869efd4">
  <xsd:schema xmlns:xsd="http://www.w3.org/2001/XMLSchema" xmlns:xs="http://www.w3.org/2001/XMLSchema" xmlns:p="http://schemas.microsoft.com/office/2006/metadata/properties" xmlns:ns2="f6f721e1-8a62-40be-993d-f44352021507" xmlns:ns3="5d0b22ea-e5ea-49c7-9b62-902e21e51f08" targetNamespace="http://schemas.microsoft.com/office/2006/metadata/properties" ma:root="true" ma:fieldsID="b5faa4c97add08f19085f545fbe457ca" ns2:_="" ns3:_="">
    <xsd:import namespace="f6f721e1-8a62-40be-993d-f44352021507"/>
    <xsd:import namespace="5d0b22ea-e5ea-49c7-9b62-902e21e51f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721e1-8a62-40be-993d-f443520215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7facb9e-2b26-4d73-808f-93b90f4d65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b22ea-e5ea-49c7-9b62-902e21e51f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31b757f-8087-4096-bcce-f3e636a02fec}" ma:internalName="TaxCatchAll" ma:showField="CatchAllData" ma:web="5d0b22ea-e5ea-49c7-9b62-902e21e51f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f721e1-8a62-40be-993d-f44352021507">
      <Terms xmlns="http://schemas.microsoft.com/office/infopath/2007/PartnerControls"/>
    </lcf76f155ced4ddcb4097134ff3c332f>
    <TaxCatchAll xmlns="5d0b22ea-e5ea-49c7-9b62-902e21e51f08" xsi:nil="true"/>
  </documentManagement>
</p:properties>
</file>

<file path=customXml/itemProps1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C49BF6-AA93-40A7-9737-A0FC93F02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721e1-8a62-40be-993d-f44352021507"/>
    <ds:schemaRef ds:uri="5d0b22ea-e5ea-49c7-9b62-902e21e51f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9B77A0-8658-45E5-8D19-245595005394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5d0b22ea-e5ea-49c7-9b62-902e21e51f08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6f721e1-8a62-40be-993d-f4435202150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4607</TotalTime>
  <Words>1623</Words>
  <Application>Microsoft Office PowerPoint</Application>
  <PresentationFormat>Widescreen</PresentationFormat>
  <Paragraphs>250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BerlingLTStd</vt:lpstr>
      <vt:lpstr>Calibri</vt:lpstr>
      <vt:lpstr>Cambria Math</vt:lpstr>
      <vt:lpstr>Courier New</vt:lpstr>
      <vt:lpstr>Frutiger</vt:lpstr>
      <vt:lpstr>FrutigerLTStd</vt:lpstr>
      <vt:lpstr>Söhne</vt:lpstr>
      <vt:lpstr>Times New Roman</vt:lpstr>
      <vt:lpstr>Wingdings</vt:lpstr>
      <vt:lpstr>Vicostone Template</vt:lpstr>
      <vt:lpstr>Introduction to Computing</vt:lpstr>
      <vt:lpstr>Number Systems</vt:lpstr>
      <vt:lpstr>Objective</vt:lpstr>
      <vt:lpstr>Introduction  </vt:lpstr>
      <vt:lpstr>The decimal system (base 10)  </vt:lpstr>
      <vt:lpstr>Integers </vt:lpstr>
      <vt:lpstr>Example 1</vt:lpstr>
      <vt:lpstr>Example 2</vt:lpstr>
      <vt:lpstr>Real Number</vt:lpstr>
      <vt:lpstr>The binary system (base 2) </vt:lpstr>
      <vt:lpstr>Integers</vt:lpstr>
      <vt:lpstr>Example</vt:lpstr>
      <vt:lpstr>Real</vt:lpstr>
      <vt:lpstr>Example</vt:lpstr>
      <vt:lpstr>The octal &amp; hexadecimal system </vt:lpstr>
      <vt:lpstr>The octal system (base 8)  </vt:lpstr>
      <vt:lpstr>The octal system (base 8)  </vt:lpstr>
      <vt:lpstr>Integers</vt:lpstr>
      <vt:lpstr>Example</vt:lpstr>
      <vt:lpstr>The hexadecimal system (base 16)  </vt:lpstr>
      <vt:lpstr>Integers</vt:lpstr>
      <vt:lpstr>Example</vt:lpstr>
      <vt:lpstr>Summary of the four positional systems  </vt:lpstr>
      <vt:lpstr>Number Base Conversions</vt:lpstr>
      <vt:lpstr>Any base to decimal conversion  </vt:lpstr>
      <vt:lpstr>Example 1</vt:lpstr>
      <vt:lpstr>Example 2</vt:lpstr>
      <vt:lpstr>Example 3</vt:lpstr>
      <vt:lpstr>Decimal to any base</vt:lpstr>
      <vt:lpstr>Algorithm to convert the integral part </vt:lpstr>
      <vt:lpstr>PowerPoint Presentation</vt:lpstr>
      <vt:lpstr>Converting the fractional part  </vt:lpstr>
      <vt:lpstr>Example</vt:lpstr>
      <vt:lpstr>Binary–hexadecimal conversion   </vt:lpstr>
      <vt:lpstr>Example</vt:lpstr>
      <vt:lpstr>Binary–octal conversion   </vt:lpstr>
      <vt:lpstr>Exercises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huy pham</dc:creator>
  <cp:lastModifiedBy>Huy Vũ</cp:lastModifiedBy>
  <cp:revision>424</cp:revision>
  <dcterms:created xsi:type="dcterms:W3CDTF">2021-07-07T15:50:18Z</dcterms:created>
  <dcterms:modified xsi:type="dcterms:W3CDTF">2023-11-11T14:00:31Z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0x010100BD3BB059D0FAE34984A8001B7158EFFA</vt:lpwstr>
  </property>
  <property fmtid="{D5CDD505-2E9C-101B-9397-08002B2CF9AE}" pid="3" name="MediaServiceImageTags">
    <vt:lpwstr/>
  </property>
</Properties>
</file>